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76" r:id="rId3"/>
    <p:sldId id="27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78" r:id="rId14"/>
    <p:sldId id="266" r:id="rId15"/>
    <p:sldId id="267" r:id="rId16"/>
    <p:sldId id="269" r:id="rId17"/>
    <p:sldId id="271" r:id="rId18"/>
    <p:sldId id="272" r:id="rId19"/>
    <p:sldId id="273" r:id="rId20"/>
    <p:sldId id="274" r:id="rId21"/>
    <p:sldId id="270" r:id="rId22"/>
    <p:sldId id="268" r:id="rId23"/>
    <p:sldId id="275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00"/>
    <a:srgbClr val="0099CC"/>
    <a:srgbClr val="FF33CC"/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A32A-6476-475F-8731-176EDCBB23E2}" type="datetimeFigureOut">
              <a:rPr lang="ru-RU" smtClean="0"/>
              <a:pPr/>
              <a:t>19.03.2015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D9B7-A39C-42B8-ADE1-59DB2C844E8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A32A-6476-475F-8731-176EDCBB23E2}" type="datetimeFigureOut">
              <a:rPr lang="ru-RU" smtClean="0"/>
              <a:pPr/>
              <a:t>19.03.2015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D9B7-A39C-42B8-ADE1-59DB2C844E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A32A-6476-475F-8731-176EDCBB23E2}" type="datetimeFigureOut">
              <a:rPr lang="ru-RU" smtClean="0"/>
              <a:pPr/>
              <a:t>19.03.2015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D9B7-A39C-42B8-ADE1-59DB2C844E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A32A-6476-475F-8731-176EDCBB23E2}" type="datetimeFigureOut">
              <a:rPr lang="ru-RU" smtClean="0"/>
              <a:pPr/>
              <a:t>19.03.2015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D9B7-A39C-42B8-ADE1-59DB2C844E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A32A-6476-475F-8731-176EDCBB23E2}" type="datetimeFigureOut">
              <a:rPr lang="ru-RU" smtClean="0"/>
              <a:pPr/>
              <a:t>19.03.2015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4AAD9B7-A39C-42B8-ADE1-59DB2C844E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A32A-6476-475F-8731-176EDCBB23E2}" type="datetimeFigureOut">
              <a:rPr lang="ru-RU" smtClean="0"/>
              <a:pPr/>
              <a:t>19.03.2015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D9B7-A39C-42B8-ADE1-59DB2C844E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A32A-6476-475F-8731-176EDCBB23E2}" type="datetimeFigureOut">
              <a:rPr lang="ru-RU" smtClean="0"/>
              <a:pPr/>
              <a:t>19.03.2015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D9B7-A39C-42B8-ADE1-59DB2C844E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A32A-6476-475F-8731-176EDCBB23E2}" type="datetimeFigureOut">
              <a:rPr lang="ru-RU" smtClean="0"/>
              <a:pPr/>
              <a:t>19.03.2015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D9B7-A39C-42B8-ADE1-59DB2C844E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A32A-6476-475F-8731-176EDCBB23E2}" type="datetimeFigureOut">
              <a:rPr lang="ru-RU" smtClean="0"/>
              <a:pPr/>
              <a:t>19.03.2015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D9B7-A39C-42B8-ADE1-59DB2C844E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A32A-6476-475F-8731-176EDCBB23E2}" type="datetimeFigureOut">
              <a:rPr lang="ru-RU" smtClean="0"/>
              <a:pPr/>
              <a:t>19.03.2015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D9B7-A39C-42B8-ADE1-59DB2C844E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A32A-6476-475F-8731-176EDCBB23E2}" type="datetimeFigureOut">
              <a:rPr lang="ru-RU" smtClean="0"/>
              <a:pPr/>
              <a:t>19.03.2015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D9B7-A39C-42B8-ADE1-59DB2C844E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331A32A-6476-475F-8731-176EDCBB23E2}" type="datetimeFigureOut">
              <a:rPr lang="ru-RU" smtClean="0"/>
              <a:pPr/>
              <a:t>19.03.2015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4AAD9B7-A39C-42B8-ADE1-59DB2C844E8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slide" Target="slide15.xml"/><Relationship Id="rId18" Type="http://schemas.openxmlformats.org/officeDocument/2006/relationships/slide" Target="slide20.xml"/><Relationship Id="rId3" Type="http://schemas.openxmlformats.org/officeDocument/2006/relationships/slide" Target="slide5.xml"/><Relationship Id="rId21" Type="http://schemas.openxmlformats.org/officeDocument/2006/relationships/slide" Target="slide23.xml"/><Relationship Id="rId7" Type="http://schemas.openxmlformats.org/officeDocument/2006/relationships/slide" Target="slide9.xml"/><Relationship Id="rId12" Type="http://schemas.openxmlformats.org/officeDocument/2006/relationships/slide" Target="slide14.xml"/><Relationship Id="rId17" Type="http://schemas.openxmlformats.org/officeDocument/2006/relationships/slide" Target="slide19.xml"/><Relationship Id="rId2" Type="http://schemas.openxmlformats.org/officeDocument/2006/relationships/slide" Target="slide4.xml"/><Relationship Id="rId16" Type="http://schemas.openxmlformats.org/officeDocument/2006/relationships/slide" Target="slide18.xml"/><Relationship Id="rId20" Type="http://schemas.openxmlformats.org/officeDocument/2006/relationships/slide" Target="slide2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11" Type="http://schemas.openxmlformats.org/officeDocument/2006/relationships/slide" Target="slide13.xml"/><Relationship Id="rId5" Type="http://schemas.openxmlformats.org/officeDocument/2006/relationships/slide" Target="slide7.xml"/><Relationship Id="rId15" Type="http://schemas.openxmlformats.org/officeDocument/2006/relationships/slide" Target="slide17.xml"/><Relationship Id="rId10" Type="http://schemas.openxmlformats.org/officeDocument/2006/relationships/slide" Target="slide12.xml"/><Relationship Id="rId19" Type="http://schemas.openxmlformats.org/officeDocument/2006/relationships/slide" Target="slide21.xml"/><Relationship Id="rId4" Type="http://schemas.openxmlformats.org/officeDocument/2006/relationships/slide" Target="slide6.xml"/><Relationship Id="rId9" Type="http://schemas.openxmlformats.org/officeDocument/2006/relationships/slide" Target="slide11.xml"/><Relationship Id="rId14" Type="http://schemas.openxmlformats.org/officeDocument/2006/relationships/slide" Target="slide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MPj040130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1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229600" cy="2201416"/>
          </a:xfrm>
        </p:spPr>
        <p:txBody>
          <a:bodyPr>
            <a:normAutofit/>
          </a:bodyPr>
          <a:lstStyle/>
          <a:p>
            <a:endParaRPr lang="ru-RU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373216"/>
            <a:ext cx="9144000" cy="1296144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/>
              <a:t>МБОУ «</a:t>
            </a:r>
            <a:r>
              <a:rPr lang="ru-RU" sz="2400" b="1" dirty="0" err="1" smtClean="0"/>
              <a:t>Вохтомская</a:t>
            </a:r>
            <a:r>
              <a:rPr lang="ru-RU" sz="2400" b="1" dirty="0" smtClean="0"/>
              <a:t> ООШ»</a:t>
            </a:r>
          </a:p>
          <a:p>
            <a:pPr algn="l"/>
            <a:r>
              <a:rPr lang="ru-RU" sz="2400" b="1" dirty="0" smtClean="0"/>
              <a:t>          Авторы: </a:t>
            </a:r>
            <a:r>
              <a:rPr lang="ru-RU" sz="2300" b="1" dirty="0" err="1" smtClean="0"/>
              <a:t>Кузьмук</a:t>
            </a:r>
            <a:r>
              <a:rPr lang="ru-RU" sz="2300" b="1" dirty="0" smtClean="0"/>
              <a:t> Данил Николаевич 7класс, </a:t>
            </a:r>
          </a:p>
          <a:p>
            <a:pPr algn="l"/>
            <a:r>
              <a:rPr lang="ru-RU" sz="2300" b="1" dirty="0" smtClean="0"/>
              <a:t>                                                          </a:t>
            </a:r>
            <a:r>
              <a:rPr lang="ru-RU" sz="2300" b="1" dirty="0" err="1" smtClean="0"/>
              <a:t>Костыгов</a:t>
            </a:r>
            <a:r>
              <a:rPr lang="ru-RU" sz="2300" b="1" dirty="0" smtClean="0"/>
              <a:t> Никита Юрьевич 7класс</a:t>
            </a:r>
            <a:endParaRPr lang="ru-RU" sz="23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620688"/>
            <a:ext cx="8820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3300"/>
                </a:solidFill>
                <a:latin typeface="Arial Black" pitchFamily="34" charset="0"/>
              </a:rPr>
              <a:t>Пожарные премудрости</a:t>
            </a:r>
            <a:endParaRPr lang="ru-RU" sz="4800" dirty="0">
              <a:solidFill>
                <a:srgbClr val="FF33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Правила поведения </a:t>
            </a:r>
            <a:br>
              <a:rPr lang="ru-RU" sz="4400" dirty="0" smtClean="0">
                <a:solidFill>
                  <a:srgbClr val="FF0000"/>
                </a:solidFill>
              </a:rPr>
            </a:br>
            <a:r>
              <a:rPr lang="ru-RU" sz="4400" dirty="0" smtClean="0">
                <a:solidFill>
                  <a:srgbClr val="FF0000"/>
                </a:solidFill>
              </a:rPr>
              <a:t>при пожаре</a:t>
            </a:r>
            <a:br>
              <a:rPr lang="ru-RU" sz="4400" dirty="0" smtClean="0">
                <a:solidFill>
                  <a:srgbClr val="FF0000"/>
                </a:solidFill>
              </a:rPr>
            </a:b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64536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Что вы должны сказать по телефону, когда звоните по номеру 01?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u="sng" dirty="0" smtClean="0">
                <a:solidFill>
                  <a:srgbClr val="FF0000"/>
                </a:solidFill>
                <a:latin typeface="+mj-lt"/>
              </a:rPr>
              <a:t>Ответ:</a:t>
            </a:r>
            <a:r>
              <a:rPr lang="ru-RU" b="1" dirty="0" smtClean="0">
                <a:solidFill>
                  <a:srgbClr val="FF0000"/>
                </a:solidFill>
                <a:latin typeface="+mj-lt"/>
              </a:rPr>
              <a:t> назвать адрес,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+mj-lt"/>
              </a:rPr>
              <a:t> фамилию, имя,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+mj-lt"/>
              </a:rPr>
              <a:t> отчество, что горит</a:t>
            </a:r>
          </a:p>
          <a:p>
            <a:endParaRPr lang="ru-RU" dirty="0"/>
          </a:p>
        </p:txBody>
      </p:sp>
      <p:pic>
        <p:nvPicPr>
          <p:cNvPr id="4" name="Picture 9" descr="MPj03961390000[1]"/>
          <p:cNvPicPr>
            <a:picLocks noChangeAspect="1" noChangeArrowheads="1"/>
          </p:cNvPicPr>
          <p:nvPr/>
        </p:nvPicPr>
        <p:blipFill>
          <a:blip r:embed="rId2" cstate="print"/>
          <a:srcRect r="15632"/>
          <a:stretch>
            <a:fillRect/>
          </a:stretch>
        </p:blipFill>
        <p:spPr bwMode="auto">
          <a:xfrm>
            <a:off x="4788024" y="3356992"/>
            <a:ext cx="4104456" cy="3229491"/>
          </a:xfrm>
          <a:prstGeom prst="snip1Rect">
            <a:avLst/>
          </a:prstGeom>
          <a:noFill/>
          <a:ln w="38100">
            <a:solidFill>
              <a:srgbClr val="0000FF"/>
            </a:solidFill>
          </a:ln>
        </p:spPr>
      </p:pic>
      <p:pic>
        <p:nvPicPr>
          <p:cNvPr id="5" name="Picture 9" descr="MMj02363570000[1]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5013176"/>
            <a:ext cx="1152128" cy="156938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52128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Правила поведения при пожаре</a:t>
            </a:r>
            <a:br>
              <a:rPr lang="ru-RU" sz="4400" dirty="0" smtClean="0">
                <a:solidFill>
                  <a:srgbClr val="FF0000"/>
                </a:solidFill>
              </a:rPr>
            </a:b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   Что надо делать, если </a:t>
            </a:r>
          </a:p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   в квартире много дыма?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sz="3200" b="1" u="sng" dirty="0" smtClean="0">
                <a:solidFill>
                  <a:srgbClr val="FF0000"/>
                </a:solidFill>
                <a:latin typeface="+mj-lt"/>
              </a:rPr>
              <a:t>Ответ:</a:t>
            </a:r>
            <a:r>
              <a:rPr lang="ru-RU" sz="3200" b="1" dirty="0" smtClean="0">
                <a:solidFill>
                  <a:srgbClr val="FF0000"/>
                </a:solidFill>
                <a:latin typeface="+mj-lt"/>
              </a:rPr>
              <a:t> смочить водой одежду, покрыть голову мокрой салфеткой, дышать через намоченную ткань, продвигаться к выходу ползком</a:t>
            </a:r>
          </a:p>
          <a:p>
            <a:endParaRPr lang="ru-RU" dirty="0"/>
          </a:p>
        </p:txBody>
      </p:sp>
      <p:pic>
        <p:nvPicPr>
          <p:cNvPr id="4" name="Picture 9" descr="MMj02363570000[1]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412776"/>
            <a:ext cx="1533028" cy="208823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152128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Правила поведения при пожаре</a:t>
            </a:r>
            <a:br>
              <a:rPr lang="ru-RU" sz="4400" dirty="0" smtClean="0">
                <a:solidFill>
                  <a:srgbClr val="FF0000"/>
                </a:solidFill>
              </a:rPr>
            </a:b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176504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sz="3900" b="1" dirty="0" smtClean="0">
                <a:solidFill>
                  <a:srgbClr val="0000FF"/>
                </a:solidFill>
              </a:rPr>
              <a:t>Чем можно тушить </a:t>
            </a:r>
          </a:p>
          <a:p>
            <a:pPr lvl="0">
              <a:buNone/>
            </a:pPr>
            <a:r>
              <a:rPr lang="ru-RU" sz="3900" b="1" dirty="0" smtClean="0">
                <a:solidFill>
                  <a:srgbClr val="0000FF"/>
                </a:solidFill>
              </a:rPr>
              <a:t>начинающий пожар?</a:t>
            </a:r>
          </a:p>
          <a:p>
            <a:endParaRPr lang="ru-RU" sz="3600" dirty="0" smtClean="0"/>
          </a:p>
          <a:p>
            <a:endParaRPr lang="ru-RU" dirty="0" smtClean="0"/>
          </a:p>
          <a:p>
            <a:pPr>
              <a:buNone/>
            </a:pPr>
            <a:endParaRPr lang="ru-RU" sz="3600" b="1" u="sng" dirty="0" smtClean="0">
              <a:solidFill>
                <a:srgbClr val="FF0000"/>
              </a:solidFill>
              <a:latin typeface="+mj-lt"/>
            </a:endParaRPr>
          </a:p>
          <a:p>
            <a:pPr>
              <a:buNone/>
            </a:pPr>
            <a:r>
              <a:rPr lang="ru-RU" sz="3500" b="1" u="sng" dirty="0" smtClean="0">
                <a:solidFill>
                  <a:srgbClr val="FF0000"/>
                </a:solidFill>
                <a:latin typeface="+mj-lt"/>
              </a:rPr>
              <a:t>Ответ:</a:t>
            </a:r>
            <a:r>
              <a:rPr lang="ru-RU" sz="3500" b="1" dirty="0" smtClean="0">
                <a:solidFill>
                  <a:srgbClr val="FF0000"/>
                </a:solidFill>
                <a:latin typeface="+mj-lt"/>
              </a:rPr>
              <a:t> пожар можно тушить огнетушителем, водой, песком, одеялом.</a:t>
            </a:r>
          </a:p>
          <a:p>
            <a:endParaRPr lang="ru-RU" sz="3600" dirty="0"/>
          </a:p>
        </p:txBody>
      </p:sp>
      <p:pic>
        <p:nvPicPr>
          <p:cNvPr id="4" name="Picture 9" descr="MMj02363570000[1]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336" y="4725144"/>
            <a:ext cx="1296144" cy="1765558"/>
          </a:xfrm>
          <a:prstGeom prst="rect">
            <a:avLst/>
          </a:prstGeom>
          <a:noFill/>
        </p:spPr>
      </p:pic>
      <p:pic>
        <p:nvPicPr>
          <p:cNvPr id="5" name="Picture 4" descr="fireman"/>
          <p:cNvPicPr>
            <a:picLocks noChangeAspect="1" noChangeArrowheads="1"/>
          </p:cNvPicPr>
          <p:nvPr/>
        </p:nvPicPr>
        <p:blipFill>
          <a:blip r:embed="rId4" cstate="print"/>
          <a:srcRect l="13186" t="2747"/>
          <a:stretch>
            <a:fillRect/>
          </a:stretch>
        </p:blipFill>
        <p:spPr bwMode="auto">
          <a:xfrm>
            <a:off x="5796136" y="1988840"/>
            <a:ext cx="2844552" cy="2548955"/>
          </a:xfrm>
          <a:prstGeom prst="snip1Rect">
            <a:avLst/>
          </a:prstGeom>
          <a:noFill/>
          <a:ln w="38100">
            <a:solidFill>
              <a:srgbClr val="0000FF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Правила поведения</a:t>
            </a:r>
            <a:br>
              <a:rPr lang="ru-RU" sz="4400" dirty="0" smtClean="0">
                <a:solidFill>
                  <a:srgbClr val="FF0000"/>
                </a:solidFill>
              </a:rPr>
            </a:br>
            <a:r>
              <a:rPr lang="ru-RU" sz="4400" dirty="0" smtClean="0">
                <a:solidFill>
                  <a:srgbClr val="FF0000"/>
                </a:solidFill>
              </a:rPr>
              <a:t> при пожаре</a:t>
            </a:r>
            <a:endParaRPr lang="ru-RU" sz="4400" dirty="0"/>
          </a:p>
        </p:txBody>
      </p:sp>
      <p:pic>
        <p:nvPicPr>
          <p:cNvPr id="4" name="Picture 9" descr="MMj02363570000[1]">
            <a:hlinkClick r:id="rId2" action="ppaction://hlinksldjump"/>
          </p:cNvPr>
          <p:cNvPicPr>
            <a:picLocks noGrp="1" noChangeAspect="1" noChangeArrowheads="1" noCro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4653136"/>
            <a:ext cx="1159942" cy="157949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1700808"/>
            <a:ext cx="7920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</a:rPr>
              <a:t>Можно ли </a:t>
            </a:r>
          </a:p>
          <a:p>
            <a:r>
              <a:rPr lang="ru-RU" sz="3600" b="1" dirty="0" smtClean="0">
                <a:solidFill>
                  <a:srgbClr val="0000FF"/>
                </a:solidFill>
              </a:rPr>
              <a:t>при пожаре </a:t>
            </a:r>
          </a:p>
          <a:p>
            <a:r>
              <a:rPr lang="ru-RU" sz="3600" b="1" dirty="0" smtClean="0">
                <a:solidFill>
                  <a:srgbClr val="0000FF"/>
                </a:solidFill>
              </a:rPr>
              <a:t>пользоваться </a:t>
            </a:r>
          </a:p>
          <a:p>
            <a:r>
              <a:rPr lang="ru-RU" sz="3600" b="1" dirty="0" smtClean="0">
                <a:solidFill>
                  <a:srgbClr val="0000FF"/>
                </a:solidFill>
              </a:rPr>
              <a:t>лифтом</a:t>
            </a:r>
            <a:r>
              <a:rPr lang="en-US" sz="3600" b="1" dirty="0" smtClean="0">
                <a:solidFill>
                  <a:srgbClr val="0000FF"/>
                </a:solidFill>
              </a:rPr>
              <a:t>?</a:t>
            </a:r>
            <a:endParaRPr lang="ru-RU" sz="3600" b="1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3608" y="4797152"/>
            <a:ext cx="50405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+mj-lt"/>
              </a:rPr>
              <a:t>Ответ: нет, </a:t>
            </a:r>
            <a:r>
              <a:rPr lang="ru-RU" sz="2800" b="1" dirty="0" err="1" smtClean="0">
                <a:solidFill>
                  <a:srgbClr val="FF0000"/>
                </a:solidFill>
                <a:latin typeface="+mj-lt"/>
              </a:rPr>
              <a:t>потомучто</a:t>
            </a:r>
            <a:r>
              <a:rPr lang="ru-RU" sz="2800" b="1" dirty="0" smtClean="0">
                <a:solidFill>
                  <a:srgbClr val="FF0000"/>
                </a:solidFill>
                <a:latin typeface="+mj-lt"/>
              </a:rPr>
              <a:t> его отключают</a:t>
            </a:r>
            <a:endParaRPr lang="ru-RU" sz="28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8" name="Picture 13" descr="MPj0178945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1628800"/>
            <a:ext cx="4572000" cy="3055620"/>
          </a:xfrm>
          <a:prstGeom prst="snip1Rect">
            <a:avLst/>
          </a:prstGeom>
          <a:noFill/>
          <a:ln w="38100">
            <a:solidFill>
              <a:srgbClr val="0000FF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Профессия – пожарный</a:t>
            </a:r>
            <a:r>
              <a:rPr lang="ru-RU" sz="4400" dirty="0" smtClean="0"/>
              <a:t/>
            </a:r>
            <a:br>
              <a:rPr lang="ru-RU" sz="4400" dirty="0" smtClean="0"/>
            </a:b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Что носят</a:t>
            </a:r>
          </a:p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 пожарные</a:t>
            </a:r>
            <a:r>
              <a:rPr lang="en-US" sz="3600" b="1" dirty="0" smtClean="0">
                <a:solidFill>
                  <a:srgbClr val="0000FF"/>
                </a:solidFill>
              </a:rPr>
              <a:t>?</a:t>
            </a:r>
            <a:endParaRPr lang="ru-RU" sz="3600" b="1" dirty="0" smtClean="0">
              <a:solidFill>
                <a:srgbClr val="0000FF"/>
              </a:solidFill>
            </a:endParaRPr>
          </a:p>
          <a:p>
            <a:endParaRPr lang="ru-RU" dirty="0" smtClean="0"/>
          </a:p>
          <a:p>
            <a:pPr>
              <a:buNone/>
            </a:pPr>
            <a:endParaRPr lang="ru-RU" sz="3600" b="1" u="sng" dirty="0" smtClean="0">
              <a:solidFill>
                <a:srgbClr val="FF0000"/>
              </a:solidFill>
              <a:latin typeface="+mj-lt"/>
            </a:endParaRPr>
          </a:p>
          <a:p>
            <a:pPr>
              <a:buNone/>
            </a:pPr>
            <a:endParaRPr lang="ru-RU" sz="3600" b="1" u="sng" dirty="0" smtClean="0">
              <a:solidFill>
                <a:srgbClr val="FF0000"/>
              </a:solidFill>
              <a:latin typeface="+mj-lt"/>
            </a:endParaRPr>
          </a:p>
          <a:p>
            <a:pPr>
              <a:buNone/>
            </a:pPr>
            <a:endParaRPr lang="ru-RU" sz="3600" b="1" u="sng" dirty="0" smtClean="0">
              <a:solidFill>
                <a:srgbClr val="FF0000"/>
              </a:solidFill>
              <a:latin typeface="+mj-lt"/>
            </a:endParaRPr>
          </a:p>
          <a:p>
            <a:pPr>
              <a:buNone/>
            </a:pPr>
            <a:endParaRPr lang="ru-RU" sz="3600" b="1" u="sng" dirty="0" smtClean="0">
              <a:solidFill>
                <a:srgbClr val="FF0000"/>
              </a:solidFill>
              <a:latin typeface="+mj-lt"/>
            </a:endParaRPr>
          </a:p>
          <a:p>
            <a:pPr>
              <a:buNone/>
            </a:pPr>
            <a:r>
              <a:rPr lang="ru-RU" sz="3000" b="1" u="sng" dirty="0" smtClean="0">
                <a:solidFill>
                  <a:srgbClr val="FF0000"/>
                </a:solidFill>
                <a:latin typeface="+mj-lt"/>
              </a:rPr>
              <a:t>Ответ:</a:t>
            </a:r>
            <a:r>
              <a:rPr lang="ru-RU" sz="3000" b="1" dirty="0" smtClean="0">
                <a:solidFill>
                  <a:srgbClr val="FF0000"/>
                </a:solidFill>
                <a:latin typeface="+mj-lt"/>
              </a:rPr>
              <a:t> брезентовый костюм, каска, </a:t>
            </a:r>
          </a:p>
          <a:p>
            <a:pPr>
              <a:buNone/>
            </a:pPr>
            <a:r>
              <a:rPr lang="ru-RU" sz="3000" b="1" dirty="0" smtClean="0">
                <a:solidFill>
                  <a:srgbClr val="FF0000"/>
                </a:solidFill>
                <a:latin typeface="+mj-lt"/>
              </a:rPr>
              <a:t>            рукавицы,  сапоги ,</a:t>
            </a:r>
          </a:p>
          <a:p>
            <a:pPr>
              <a:buNone/>
            </a:pPr>
            <a:r>
              <a:rPr lang="ru-RU" sz="3000" b="1" dirty="0" smtClean="0">
                <a:solidFill>
                  <a:srgbClr val="FF0000"/>
                </a:solidFill>
                <a:latin typeface="+mj-lt"/>
              </a:rPr>
              <a:t>            аппарат для дыхания.</a:t>
            </a:r>
          </a:p>
          <a:p>
            <a:pPr>
              <a:buNone/>
            </a:pPr>
            <a:r>
              <a:rPr lang="ru-RU" sz="3200" dirty="0" smtClean="0">
                <a:latin typeface="+mj-lt"/>
              </a:rPr>
              <a:t> </a:t>
            </a:r>
          </a:p>
          <a:p>
            <a:endParaRPr lang="ru-RU" dirty="0"/>
          </a:p>
        </p:txBody>
      </p:sp>
      <p:pic>
        <p:nvPicPr>
          <p:cNvPr id="4" name="Picture 9" descr="MMj02363570000[1]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4869160"/>
            <a:ext cx="1187624" cy="1617736"/>
          </a:xfrm>
          <a:prstGeom prst="rect">
            <a:avLst/>
          </a:prstGeom>
          <a:noFill/>
        </p:spPr>
      </p:pic>
      <p:pic>
        <p:nvPicPr>
          <p:cNvPr id="5" name="Picture 4" descr="MPj0400719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5" y="1268760"/>
            <a:ext cx="4862329" cy="3240360"/>
          </a:xfrm>
          <a:prstGeom prst="snip1Rect">
            <a:avLst/>
          </a:prstGeom>
          <a:noFill/>
          <a:ln w="38100">
            <a:solidFill>
              <a:srgbClr val="0000FF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ru-RU" sz="4900" dirty="0" smtClean="0">
                <a:solidFill>
                  <a:srgbClr val="FF0000"/>
                </a:solidFill>
              </a:rPr>
              <a:t>Профессия – пожарный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Почему пожарная </a:t>
            </a:r>
          </a:p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машина красного </a:t>
            </a:r>
          </a:p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цвета?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u="sng" dirty="0" smtClean="0">
                <a:solidFill>
                  <a:srgbClr val="FF0000"/>
                </a:solidFill>
                <a:latin typeface="+mj-lt"/>
              </a:rPr>
              <a:t>Ответ:</a:t>
            </a:r>
            <a:r>
              <a:rPr lang="ru-RU" b="1" dirty="0" smtClean="0">
                <a:solidFill>
                  <a:srgbClr val="FF0000"/>
                </a:solidFill>
                <a:latin typeface="+mj-lt"/>
              </a:rPr>
              <a:t>  чтобы издалека было видно, 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+mj-lt"/>
              </a:rPr>
              <a:t>что едет пожарная машина и ей надо уступить дорогу</a:t>
            </a:r>
          </a:p>
          <a:p>
            <a:endParaRPr lang="ru-RU" dirty="0"/>
          </a:p>
        </p:txBody>
      </p:sp>
      <p:pic>
        <p:nvPicPr>
          <p:cNvPr id="4" name="Picture 9" descr="MMj02363570000[1]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4869160"/>
            <a:ext cx="1187624" cy="1617736"/>
          </a:xfrm>
          <a:prstGeom prst="rect">
            <a:avLst/>
          </a:prstGeom>
          <a:noFill/>
        </p:spPr>
      </p:pic>
      <p:pic>
        <p:nvPicPr>
          <p:cNvPr id="5" name="Picture 4" descr="MPj0402677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980728"/>
            <a:ext cx="2952328" cy="3671434"/>
          </a:xfrm>
          <a:prstGeom prst="snip1Rect">
            <a:avLst/>
          </a:prstGeom>
          <a:noFill/>
          <a:ln w="38100">
            <a:solidFill>
              <a:srgbClr val="0000FF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</a:t>
            </a:r>
            <a:br>
              <a:rPr lang="ru-RU" dirty="0" smtClean="0"/>
            </a:br>
            <a:r>
              <a:rPr lang="ru-RU" sz="4900" dirty="0" smtClean="0">
                <a:solidFill>
                  <a:srgbClr val="FF0000"/>
                </a:solidFill>
              </a:rPr>
              <a:t>Профессия – пожарный</a:t>
            </a:r>
            <a:br>
              <a:rPr lang="ru-RU" sz="4900" dirty="0" smtClean="0">
                <a:solidFill>
                  <a:srgbClr val="FF0000"/>
                </a:solidFill>
              </a:rPr>
            </a:br>
            <a:endParaRPr lang="ru-RU" sz="49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92"/>
          </a:xfrm>
        </p:spPr>
        <p:txBody>
          <a:bodyPr/>
          <a:lstStyle/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Чем оснащена пожарная машина</a:t>
            </a:r>
          </a:p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 для тушения пожара</a:t>
            </a:r>
            <a:r>
              <a:rPr lang="en-US" sz="3600" b="1" dirty="0" smtClean="0">
                <a:solidFill>
                  <a:srgbClr val="0000FF"/>
                </a:solidFill>
              </a:rPr>
              <a:t>?</a:t>
            </a:r>
            <a:r>
              <a:rPr lang="ru-RU" sz="3600" b="1" dirty="0" smtClean="0">
                <a:solidFill>
                  <a:srgbClr val="0000FF"/>
                </a:solidFill>
              </a:rPr>
              <a:t> </a:t>
            </a:r>
          </a:p>
          <a:p>
            <a:pPr lvl="0"/>
            <a:endParaRPr lang="ru-RU" dirty="0" smtClean="0"/>
          </a:p>
          <a:p>
            <a:pPr lvl="0">
              <a:buNone/>
            </a:pPr>
            <a:endParaRPr lang="ru-RU" b="1" dirty="0" smtClean="0">
              <a:solidFill>
                <a:srgbClr val="FF0000"/>
              </a:solidFill>
              <a:latin typeface="+mj-lt"/>
            </a:endParaRPr>
          </a:p>
          <a:p>
            <a:pPr lvl="0">
              <a:buNone/>
            </a:pPr>
            <a:endParaRPr lang="ru-RU" b="1" dirty="0" smtClean="0">
              <a:solidFill>
                <a:srgbClr val="FF0000"/>
              </a:solidFill>
              <a:latin typeface="+mj-lt"/>
            </a:endParaRPr>
          </a:p>
          <a:p>
            <a:pPr lvl="0">
              <a:buNone/>
            </a:pPr>
            <a:endParaRPr lang="ru-RU" b="1" dirty="0" smtClean="0">
              <a:solidFill>
                <a:srgbClr val="FF0000"/>
              </a:solidFill>
              <a:latin typeface="+mj-lt"/>
            </a:endParaRPr>
          </a:p>
          <a:p>
            <a:pPr lvl="0">
              <a:buNone/>
            </a:pPr>
            <a:r>
              <a:rPr lang="ru-RU" b="1" u="sng" dirty="0" smtClean="0">
                <a:solidFill>
                  <a:srgbClr val="FF0000"/>
                </a:solidFill>
                <a:latin typeface="+mj-lt"/>
              </a:rPr>
              <a:t>Ответ:  </a:t>
            </a:r>
            <a:r>
              <a:rPr lang="ru-RU" b="1" dirty="0" smtClean="0">
                <a:solidFill>
                  <a:srgbClr val="FF0000"/>
                </a:solidFill>
                <a:latin typeface="+mj-lt"/>
              </a:rPr>
              <a:t>пожарная машина оснащена высокой лестницей, баком с водой и шлангом.</a:t>
            </a:r>
          </a:p>
          <a:p>
            <a:endParaRPr lang="ru-RU" dirty="0"/>
          </a:p>
        </p:txBody>
      </p:sp>
      <p:pic>
        <p:nvPicPr>
          <p:cNvPr id="4" name="Picture 9" descr="MMj02363570000[1]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013176"/>
            <a:ext cx="1187624" cy="1617736"/>
          </a:xfrm>
          <a:prstGeom prst="rect">
            <a:avLst/>
          </a:prstGeom>
          <a:noFill/>
        </p:spPr>
      </p:pic>
      <p:pic>
        <p:nvPicPr>
          <p:cNvPr id="5" name="Picture 6" descr="MCj0318282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2852936"/>
            <a:ext cx="4608512" cy="1800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900" dirty="0" smtClean="0">
                <a:solidFill>
                  <a:srgbClr val="FF0000"/>
                </a:solidFill>
              </a:rPr>
              <a:t>Профессия – пожарный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Принцип приведения в действие огнетушителей</a:t>
            </a:r>
            <a:r>
              <a:rPr lang="en-US" sz="3600" b="1" dirty="0" smtClean="0">
                <a:solidFill>
                  <a:srgbClr val="0000FF"/>
                </a:solidFill>
              </a:rPr>
              <a:t>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 smtClean="0"/>
          </a:p>
          <a:p>
            <a:pPr lvl="0">
              <a:buNone/>
            </a:pPr>
            <a:r>
              <a:rPr lang="ru-RU" b="1" u="sng" dirty="0" smtClean="0">
                <a:solidFill>
                  <a:srgbClr val="FF0000"/>
                </a:solidFill>
                <a:latin typeface="+mj-lt"/>
              </a:rPr>
              <a:t>Ответ:  </a:t>
            </a:r>
            <a:r>
              <a:rPr lang="ru-RU" b="1" dirty="0" smtClean="0">
                <a:solidFill>
                  <a:srgbClr val="FF0000"/>
                </a:solidFill>
                <a:latin typeface="+mj-lt"/>
              </a:rPr>
              <a:t>необходимо сорвать пломбу и вынуть блокирующий фиксатор, затем следует ударить рукой по кнопке запускающего устройства огнетушителя или воздействовать на пусковой рычаг, расположенный в головке огнетушителя, и направить огнетушащее вещество через ствол, насадку, раструб или шланг на очаг горения.</a:t>
            </a:r>
          </a:p>
          <a:p>
            <a:endParaRPr lang="ru-RU" dirty="0"/>
          </a:p>
        </p:txBody>
      </p:sp>
      <p:pic>
        <p:nvPicPr>
          <p:cNvPr id="4" name="Picture 9" descr="MMj02363570000[1]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376" y="5445224"/>
            <a:ext cx="827584" cy="1127303"/>
          </a:xfrm>
          <a:prstGeom prst="rect">
            <a:avLst/>
          </a:prstGeom>
          <a:noFill/>
        </p:spPr>
      </p:pic>
      <p:pic>
        <p:nvPicPr>
          <p:cNvPr id="5" name="Picture 7" descr="MCj0287333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312" y="980728"/>
            <a:ext cx="1525588" cy="179228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900" dirty="0" smtClean="0">
                <a:solidFill>
                  <a:srgbClr val="FF0000"/>
                </a:solidFill>
              </a:rPr>
              <a:t>Профессия – пожарный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sz="3900" b="1" dirty="0" smtClean="0">
                <a:solidFill>
                  <a:srgbClr val="0000FF"/>
                </a:solidFill>
              </a:rPr>
              <a:t>Что необходимо делать для  защиты от тепла и дыма, если нет возможности эвакуироваться</a:t>
            </a:r>
            <a:r>
              <a:rPr lang="en-US" sz="3900" b="1" dirty="0" smtClean="0">
                <a:solidFill>
                  <a:srgbClr val="0000FF"/>
                </a:solidFill>
              </a:rPr>
              <a:t>?</a:t>
            </a:r>
            <a:endParaRPr lang="ru-RU" sz="3900" b="1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u="sng" dirty="0" smtClean="0">
                <a:solidFill>
                  <a:srgbClr val="FF0000"/>
                </a:solidFill>
                <a:latin typeface="+mj-lt"/>
              </a:rPr>
              <a:t>Ответ:  </a:t>
            </a:r>
            <a:r>
              <a:rPr lang="ru-RU" b="1" dirty="0" smtClean="0">
                <a:solidFill>
                  <a:srgbClr val="FF0000"/>
                </a:solidFill>
                <a:latin typeface="+mj-lt"/>
              </a:rPr>
              <a:t>необходимо  надежно загерметизировать свое помещение ( плотно закройте входную дверь, намочите водой любую ткань, обрывки одежды или штор и плотно закройте ими щели двери изнутри помещения. Во избежание тяги из коридора и проникновения дыма с улицы - закройте окна)</a:t>
            </a:r>
          </a:p>
          <a:p>
            <a:endParaRPr lang="ru-RU" dirty="0"/>
          </a:p>
        </p:txBody>
      </p:sp>
      <p:pic>
        <p:nvPicPr>
          <p:cNvPr id="4" name="Picture 9" descr="MMj02363570000[1]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335" y="1916832"/>
            <a:ext cx="1057261" cy="144016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1368152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Первая помощь </a:t>
            </a:r>
            <a:br>
              <a:rPr lang="ru-RU" sz="4400" dirty="0" smtClean="0">
                <a:solidFill>
                  <a:srgbClr val="FF0000"/>
                </a:solidFill>
              </a:rPr>
            </a:br>
            <a:r>
              <a:rPr lang="ru-RU" sz="4400" dirty="0" smtClean="0">
                <a:solidFill>
                  <a:srgbClr val="FF0000"/>
                </a:solidFill>
              </a:rPr>
              <a:t>пострадавшим  при пожаре</a:t>
            </a:r>
            <a:br>
              <a:rPr lang="ru-RU" sz="4400" dirty="0" smtClean="0">
                <a:solidFill>
                  <a:srgbClr val="FF0000"/>
                </a:solidFill>
              </a:rPr>
            </a:br>
            <a:r>
              <a:rPr lang="ru-RU" sz="4400" dirty="0" smtClean="0">
                <a:solidFill>
                  <a:srgbClr val="FF0000"/>
                </a:solidFill>
              </a:rPr>
              <a:t/>
            </a:r>
            <a:br>
              <a:rPr lang="ru-RU" sz="4400" dirty="0" smtClean="0">
                <a:solidFill>
                  <a:srgbClr val="FF0000"/>
                </a:solidFill>
              </a:rPr>
            </a:b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Мероприятия </a:t>
            </a:r>
          </a:p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первой медицинской</a:t>
            </a:r>
          </a:p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 помощи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b="1" u="sng" dirty="0" smtClean="0">
                <a:solidFill>
                  <a:srgbClr val="FF0000"/>
                </a:solidFill>
                <a:latin typeface="+mj-lt"/>
              </a:rPr>
              <a:t>Ответ:  </a:t>
            </a:r>
            <a:r>
              <a:rPr lang="ru-RU" b="1" dirty="0" smtClean="0">
                <a:solidFill>
                  <a:srgbClr val="FF0000"/>
                </a:solidFill>
                <a:latin typeface="+mj-lt"/>
              </a:rPr>
              <a:t>остановка наружного кровотечения, введение обезболивающих средств, устранение асфиксии, проведение искусственного дыхания.</a:t>
            </a:r>
          </a:p>
          <a:p>
            <a:endParaRPr lang="ru-RU" dirty="0"/>
          </a:p>
        </p:txBody>
      </p:sp>
      <p:pic>
        <p:nvPicPr>
          <p:cNvPr id="4" name="Picture 9" descr="MMj02363570000[1]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4725144"/>
            <a:ext cx="1224136" cy="1667471"/>
          </a:xfrm>
          <a:prstGeom prst="rect">
            <a:avLst/>
          </a:prstGeom>
          <a:noFill/>
        </p:spPr>
      </p:pic>
      <p:pic>
        <p:nvPicPr>
          <p:cNvPr id="6" name="Picture 5" descr="MCj0426228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1700808"/>
            <a:ext cx="3733800" cy="23653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Правила игры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16624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>
                <a:solidFill>
                  <a:srgbClr val="0000FF"/>
                </a:solidFill>
              </a:rPr>
              <a:t>1. На игровом поле, выбрав категорию вопроса, нажмите на клетку с цифрой, соответствующей  количеству баллов при правильном ответе на вопрос.</a:t>
            </a:r>
          </a:p>
          <a:p>
            <a:endParaRPr lang="ru-RU" sz="2400" dirty="0" smtClean="0">
              <a:solidFill>
                <a:srgbClr val="0000FF"/>
              </a:solidFill>
            </a:endParaRPr>
          </a:p>
          <a:p>
            <a:r>
              <a:rPr lang="ru-RU" sz="2400" dirty="0" smtClean="0">
                <a:solidFill>
                  <a:srgbClr val="0000FF"/>
                </a:solidFill>
              </a:rPr>
              <a:t>3. Для проверки ответа на вопрос щёлкните мышью в поле слайда.</a:t>
            </a:r>
          </a:p>
          <a:p>
            <a:endParaRPr lang="ru-RU" sz="2400" dirty="0" smtClean="0">
              <a:solidFill>
                <a:srgbClr val="0000FF"/>
              </a:solidFill>
            </a:endParaRPr>
          </a:p>
          <a:p>
            <a:r>
              <a:rPr lang="ru-RU" sz="2400" dirty="0" smtClean="0">
                <a:solidFill>
                  <a:srgbClr val="0000FF"/>
                </a:solidFill>
              </a:rPr>
              <a:t>4. Если вы ответили правильно, вы продолжаете игру, в противном случае право выбора вопроса переходит другой команде.</a:t>
            </a:r>
          </a:p>
          <a:p>
            <a:endParaRPr lang="ru-RU" sz="2400" dirty="0" smtClean="0">
              <a:solidFill>
                <a:srgbClr val="0000FF"/>
              </a:solidFill>
            </a:endParaRPr>
          </a:p>
          <a:p>
            <a:r>
              <a:rPr lang="ru-RU" sz="2400" dirty="0" smtClean="0">
                <a:solidFill>
                  <a:srgbClr val="0000FF"/>
                </a:solidFill>
              </a:rPr>
              <a:t>5. Для возвращения на игровое поле вам необходимо нажать на «огонь»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                                                        ЖЕЛАЕМ УДАЧИ!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4" name="Picture 9" descr="MMj02363570000[1]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5373216"/>
            <a:ext cx="792088" cy="107895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Первая помощь </a:t>
            </a:r>
            <a:br>
              <a:rPr lang="ru-RU" sz="4000" dirty="0" smtClean="0">
                <a:solidFill>
                  <a:srgbClr val="FF0000"/>
                </a:solidFill>
              </a:rPr>
            </a:br>
            <a:r>
              <a:rPr lang="ru-RU" sz="4000" dirty="0" smtClean="0">
                <a:solidFill>
                  <a:srgbClr val="FF0000"/>
                </a:solidFill>
              </a:rPr>
              <a:t>пострадавшим  при пожаре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5069160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 Человек во время</a:t>
            </a:r>
          </a:p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 пожара потерял </a:t>
            </a:r>
          </a:p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 сознание. </a:t>
            </a:r>
          </a:p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 Ваши действия?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b="1" u="sng" dirty="0" smtClean="0">
              <a:solidFill>
                <a:srgbClr val="FF0000"/>
              </a:solidFill>
              <a:latin typeface="+mj-lt"/>
            </a:endParaRPr>
          </a:p>
          <a:p>
            <a:pPr>
              <a:buNone/>
            </a:pPr>
            <a:endParaRPr lang="ru-RU" b="1" u="sng" dirty="0" smtClean="0">
              <a:solidFill>
                <a:srgbClr val="FF0000"/>
              </a:solidFill>
              <a:latin typeface="+mj-lt"/>
            </a:endParaRPr>
          </a:p>
          <a:p>
            <a:pPr>
              <a:buNone/>
            </a:pPr>
            <a:r>
              <a:rPr lang="ru-RU" b="1" u="sng" dirty="0" smtClean="0">
                <a:solidFill>
                  <a:srgbClr val="FF0000"/>
                </a:solidFill>
                <a:latin typeface="+mj-lt"/>
              </a:rPr>
              <a:t>Ответ:</a:t>
            </a:r>
            <a:r>
              <a:rPr lang="ru-RU" b="1" dirty="0" smtClean="0">
                <a:solidFill>
                  <a:srgbClr val="FF0000"/>
                </a:solidFill>
                <a:latin typeface="+mj-lt"/>
              </a:rPr>
              <a:t>  вынести пострадавшего 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+mj-lt"/>
              </a:rPr>
              <a:t>              на свежий воздух, 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+mj-lt"/>
              </a:rPr>
              <a:t>             сделать искусственное  дыхание</a:t>
            </a:r>
          </a:p>
          <a:p>
            <a:endParaRPr lang="ru-RU" dirty="0"/>
          </a:p>
        </p:txBody>
      </p:sp>
      <p:pic>
        <p:nvPicPr>
          <p:cNvPr id="4" name="Picture 9" descr="MMj02363570000[1]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4941168"/>
            <a:ext cx="1224136" cy="1667471"/>
          </a:xfrm>
          <a:prstGeom prst="rect">
            <a:avLst/>
          </a:prstGeom>
          <a:noFill/>
        </p:spPr>
      </p:pic>
      <p:pic>
        <p:nvPicPr>
          <p:cNvPr id="6" name="Рисунок 5" descr="http://ceratoclubmoscow.ru/information/first_aid/4-1-2.jpg"/>
          <p:cNvPicPr/>
          <p:nvPr/>
        </p:nvPicPr>
        <p:blipFill>
          <a:blip r:embed="rId4" cstate="print"/>
          <a:srcRect l="8250" r="3000"/>
          <a:stretch>
            <a:fillRect/>
          </a:stretch>
        </p:blipFill>
        <p:spPr bwMode="auto">
          <a:xfrm>
            <a:off x="4500562" y="1571612"/>
            <a:ext cx="3929090" cy="3286148"/>
          </a:xfrm>
          <a:prstGeom prst="snip1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584176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Первая помощь </a:t>
            </a:r>
            <a:br>
              <a:rPr lang="ru-RU" sz="4400" dirty="0" smtClean="0">
                <a:solidFill>
                  <a:srgbClr val="FF0000"/>
                </a:solidFill>
              </a:rPr>
            </a:br>
            <a:r>
              <a:rPr lang="ru-RU" sz="4400" dirty="0" smtClean="0">
                <a:solidFill>
                  <a:srgbClr val="FF0000"/>
                </a:solidFill>
              </a:rPr>
              <a:t>пострадавшим  при пожаре </a:t>
            </a:r>
            <a:br>
              <a:rPr lang="ru-RU" sz="4400" dirty="0" smtClean="0">
                <a:solidFill>
                  <a:srgbClr val="FF0000"/>
                </a:solidFill>
              </a:rPr>
            </a:b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60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 lvl="0">
              <a:buNone/>
            </a:pPr>
            <a:endParaRPr lang="ru-RU" sz="3600" b="1" dirty="0" smtClean="0">
              <a:solidFill>
                <a:srgbClr val="0000FF"/>
              </a:solidFill>
            </a:endParaRPr>
          </a:p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Антисептики </a:t>
            </a:r>
            <a:endParaRPr lang="ru-RU" sz="3600" b="1" dirty="0" smtClean="0">
              <a:solidFill>
                <a:srgbClr val="0000FF"/>
              </a:solidFill>
            </a:endParaRPr>
          </a:p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для </a:t>
            </a:r>
            <a:r>
              <a:rPr lang="ru-RU" sz="3600" b="1" dirty="0" smtClean="0">
                <a:solidFill>
                  <a:srgbClr val="0000FF"/>
                </a:solidFill>
              </a:rPr>
              <a:t>ран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 </a:t>
            </a:r>
          </a:p>
          <a:p>
            <a:pPr>
              <a:buNone/>
            </a:pPr>
            <a:endParaRPr lang="ru-RU" b="1" dirty="0" smtClean="0">
              <a:solidFill>
                <a:srgbClr val="FF0000"/>
              </a:solidFill>
              <a:latin typeface="+mj-lt"/>
            </a:endParaRPr>
          </a:p>
          <a:p>
            <a:pPr>
              <a:buNone/>
            </a:pPr>
            <a:endParaRPr lang="ru-RU" b="1" dirty="0" smtClean="0">
              <a:solidFill>
                <a:srgbClr val="FF0000"/>
              </a:solidFill>
              <a:latin typeface="+mj-lt"/>
            </a:endParaRPr>
          </a:p>
          <a:p>
            <a:pPr>
              <a:buNone/>
            </a:pPr>
            <a:endParaRPr lang="ru-RU" b="1" dirty="0" smtClean="0">
              <a:solidFill>
                <a:srgbClr val="FF0000"/>
              </a:solidFill>
              <a:latin typeface="+mj-lt"/>
            </a:endParaRPr>
          </a:p>
          <a:p>
            <a:pPr>
              <a:buNone/>
            </a:pPr>
            <a:r>
              <a:rPr lang="ru-RU" b="1" u="sng" dirty="0" smtClean="0">
                <a:solidFill>
                  <a:srgbClr val="FF0000"/>
                </a:solidFill>
                <a:latin typeface="+mj-lt"/>
              </a:rPr>
              <a:t>Ответ:</a:t>
            </a:r>
            <a:r>
              <a:rPr lang="ru-RU" b="1" dirty="0" smtClean="0">
                <a:solidFill>
                  <a:srgbClr val="FF0000"/>
                </a:solidFill>
                <a:latin typeface="+mj-lt"/>
              </a:rPr>
              <a:t> йод, бриллиантовый зелёный раствор для наружного применения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Picture 9" descr="MMj02363570000[1]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4941168"/>
            <a:ext cx="1224136" cy="1667471"/>
          </a:xfrm>
          <a:prstGeom prst="rect">
            <a:avLst/>
          </a:prstGeom>
          <a:noFill/>
        </p:spPr>
      </p:pic>
      <p:pic>
        <p:nvPicPr>
          <p:cNvPr id="5" name="Picture 4" descr="MPj0227778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6248" y="1785926"/>
            <a:ext cx="3614039" cy="2808312"/>
          </a:xfrm>
          <a:prstGeom prst="snip1Rect">
            <a:avLst/>
          </a:prstGeom>
          <a:noFill/>
          <a:ln w="38100">
            <a:solidFill>
              <a:srgbClr val="0000FF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Первая помощь </a:t>
            </a:r>
            <a:br>
              <a:rPr lang="ru-RU" sz="4400" dirty="0" smtClean="0">
                <a:solidFill>
                  <a:srgbClr val="FF0000"/>
                </a:solidFill>
              </a:rPr>
            </a:br>
            <a:r>
              <a:rPr lang="ru-RU" sz="4400" dirty="0" smtClean="0">
                <a:solidFill>
                  <a:srgbClr val="FF0000"/>
                </a:solidFill>
              </a:rPr>
              <a:t>пострадавшим  при пожаре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36544"/>
          </a:xfrm>
        </p:spPr>
        <p:txBody>
          <a:bodyPr/>
          <a:lstStyle/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Способы остановки кровотечения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u="sng" dirty="0" smtClean="0">
                <a:solidFill>
                  <a:srgbClr val="FF0000"/>
                </a:solidFill>
              </a:rPr>
              <a:t>Ответ:</a:t>
            </a:r>
            <a:r>
              <a:rPr lang="ru-RU" b="1" dirty="0" smtClean="0">
                <a:solidFill>
                  <a:srgbClr val="FF0000"/>
                </a:solidFill>
              </a:rPr>
              <a:t>  наложение давящей повязки, 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        наложение жгута</a:t>
            </a:r>
          </a:p>
          <a:p>
            <a:pPr lvl="0"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4" name="Picture 9" descr="MMj02363570000[1]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4653136"/>
            <a:ext cx="1224136" cy="1667471"/>
          </a:xfrm>
          <a:prstGeom prst="rect">
            <a:avLst/>
          </a:prstGeom>
          <a:noFill/>
        </p:spPr>
      </p:pic>
      <p:pic>
        <p:nvPicPr>
          <p:cNvPr id="5" name="Рисунок 4" descr="Оказание первой медицинской помощи пострадавшим (2010) DVDRip Скачать книгу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0298" y="2571744"/>
            <a:ext cx="3214710" cy="2286016"/>
          </a:xfrm>
          <a:prstGeom prst="snip1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Первая помощь </a:t>
            </a:r>
            <a:br>
              <a:rPr lang="ru-RU" sz="4400" dirty="0" smtClean="0">
                <a:solidFill>
                  <a:srgbClr val="FF0000"/>
                </a:solidFill>
              </a:rPr>
            </a:br>
            <a:r>
              <a:rPr lang="ru-RU" sz="4400" dirty="0" smtClean="0">
                <a:solidFill>
                  <a:srgbClr val="FF0000"/>
                </a:solidFill>
              </a:rPr>
              <a:t>пострадавшим  при пожаре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00808"/>
            <a:ext cx="8401080" cy="4942902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На какое время </a:t>
            </a:r>
            <a:endParaRPr lang="ru-RU" sz="3600" b="1" dirty="0" smtClean="0">
              <a:solidFill>
                <a:srgbClr val="0000FF"/>
              </a:solidFill>
            </a:endParaRPr>
          </a:p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накладывается </a:t>
            </a:r>
            <a:endParaRPr lang="ru-RU" sz="3600" b="1" dirty="0" smtClean="0">
              <a:solidFill>
                <a:srgbClr val="0000FF"/>
              </a:solidFill>
            </a:endParaRPr>
          </a:p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жгут для остановки </a:t>
            </a:r>
            <a:endParaRPr lang="ru-RU" sz="3600" b="1" dirty="0" smtClean="0">
              <a:solidFill>
                <a:srgbClr val="0000FF"/>
              </a:solidFill>
            </a:endParaRPr>
          </a:p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кровотечения</a:t>
            </a:r>
            <a:r>
              <a:rPr lang="ru-RU" sz="3600" b="1" dirty="0" smtClean="0">
                <a:solidFill>
                  <a:srgbClr val="0000FF"/>
                </a:solidFill>
              </a:rPr>
              <a:t>?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u="sng" dirty="0" smtClean="0">
                <a:solidFill>
                  <a:srgbClr val="FF0000"/>
                </a:solidFill>
              </a:rPr>
              <a:t>Ответ: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sz="2600" b="1" dirty="0" smtClean="0">
                <a:solidFill>
                  <a:srgbClr val="FF0000"/>
                </a:solidFill>
              </a:rPr>
              <a:t>Держать жгут следует не более 2 часов </a:t>
            </a:r>
            <a:r>
              <a:rPr lang="ru-RU" sz="2600" b="1" dirty="0" smtClean="0">
                <a:solidFill>
                  <a:srgbClr val="FF0000"/>
                </a:solidFill>
              </a:rPr>
              <a:t>на нижних </a:t>
            </a:r>
            <a:r>
              <a:rPr lang="ru-RU" sz="2600" b="1" dirty="0" smtClean="0">
                <a:solidFill>
                  <a:srgbClr val="FF0000"/>
                </a:solidFill>
              </a:rPr>
              <a:t>конечностях и не более 1,5 часа на верхних с условием, что каждые 30-40 минут жгут будут послаблять на 20-30 секунд. В холодное время года время выдерживания жгута снижается до 40-60 минут на нижних конечностях и 30-40 минут на верхних.</a:t>
            </a:r>
            <a:r>
              <a:rPr lang="ru-RU" sz="2600" dirty="0" smtClean="0"/>
              <a:t> </a:t>
            </a:r>
            <a:endParaRPr lang="ru-RU" sz="2600" dirty="0"/>
          </a:p>
        </p:txBody>
      </p:sp>
      <p:pic>
        <p:nvPicPr>
          <p:cNvPr id="4" name="Picture 9" descr="MMj02363570000[1]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24" y="5286388"/>
            <a:ext cx="1009822" cy="1375541"/>
          </a:xfrm>
          <a:prstGeom prst="rect">
            <a:avLst/>
          </a:prstGeom>
          <a:noFill/>
        </p:spPr>
      </p:pic>
      <p:pic>
        <p:nvPicPr>
          <p:cNvPr id="6" name="Рисунок 5" descr="СПОСОБЫ ВРЕМЕННОЙ ОСТАНОВКИ НАРУЖНОГО КРОВОТЕЧЕНИЯИ ПЕРЕЛИВАНИЯ КРОВОЗАМЕЩАЮЩИХ РАСТВОРОВ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628" y="1643050"/>
            <a:ext cx="2857520" cy="2786082"/>
          </a:xfrm>
          <a:prstGeom prst="snip1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332656"/>
          <a:ext cx="8229600" cy="5832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1458013"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458013"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1458013"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/>
                    </a:solidFill>
                  </a:tcPr>
                </a:tc>
              </a:tr>
              <a:tr h="1458013"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67545" y="332656"/>
          <a:ext cx="8280920" cy="8138160"/>
        </p:xfrm>
        <a:graphic>
          <a:graphicData uri="http://schemas.openxmlformats.org/drawingml/2006/table">
            <a:tbl>
              <a:tblPr/>
              <a:tblGrid>
                <a:gridCol w="8280920"/>
              </a:tblGrid>
              <a:tr h="5832648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          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  <a:hlinkClick r:id="rId2" action="ppaction://hlinksldjump"/>
                        </a:rPr>
                        <a:t>1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  <a:hlinkClick r:id="rId3" action="ppaction://hlinksldjump"/>
                        </a:rPr>
                        <a:t>2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  <a:hlinkClick r:id="rId4" action="ppaction://hlinksldjump"/>
                        </a:rPr>
                        <a:t>3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  <a:hlinkClick r:id="rId5" action="ppaction://hlinksldjump"/>
                        </a:rPr>
                        <a:t>4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</a:rPr>
                        <a:t>  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  <a:hlinkClick r:id="rId6" action="ppaction://hlinksldjump"/>
                        </a:rPr>
                        <a:t> 5</a:t>
                      </a:r>
                      <a:endParaRPr lang="ru-RU" sz="8800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ru-RU" sz="1800" baseline="0" dirty="0" smtClean="0">
                          <a:solidFill>
                            <a:schemeClr val="bg1"/>
                          </a:solidFill>
                        </a:rPr>
                        <a:t>                            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  <a:hlinkClick r:id="rId7" action="ppaction://hlinksldjump"/>
                        </a:rPr>
                        <a:t>1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  <a:hlinkClick r:id="rId8" action="ppaction://hlinksldjump"/>
                        </a:rPr>
                        <a:t>2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  <a:hlinkClick r:id="rId9" action="ppaction://hlinksldjump"/>
                        </a:rPr>
                        <a:t>3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  <a:hlinkClick r:id="rId10" action="ppaction://hlinksldjump"/>
                        </a:rPr>
                        <a:t>4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  <a:hlinkClick r:id="rId11" action="ppaction://hlinksldjump"/>
                        </a:rPr>
                        <a:t>5</a:t>
                      </a:r>
                      <a:endParaRPr lang="ru-RU" sz="880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800" dirty="0" smtClean="0">
                          <a:solidFill>
                            <a:schemeClr val="bg1"/>
                          </a:solidFill>
                        </a:rPr>
                        <a:t>      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  <a:hlinkClick r:id="rId12" action="ppaction://hlinksldjump"/>
                        </a:rPr>
                        <a:t>1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  <a:hlinkClick r:id="rId13" action="ppaction://hlinksldjump"/>
                        </a:rPr>
                        <a:t>2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  <a:hlinkClick r:id="rId14" action="ppaction://hlinksldjump"/>
                        </a:rPr>
                        <a:t>3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  <a:hlinkClick r:id="rId15" action="ppaction://hlinksldjump"/>
                        </a:rPr>
                        <a:t>4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  <a:hlinkClick r:id="rId16" action="ppaction://hlinksldjump"/>
                        </a:rPr>
                        <a:t>5</a:t>
                      </a:r>
                      <a:r>
                        <a:rPr lang="ru-RU" sz="80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ru-RU" sz="880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800" dirty="0" smtClean="0">
                          <a:solidFill>
                            <a:schemeClr val="bg1"/>
                          </a:solidFill>
                        </a:rPr>
                        <a:t>      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  <a:hlinkClick r:id="rId17" action="ppaction://hlinksldjump"/>
                        </a:rPr>
                        <a:t>1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  <a:hlinkClick r:id="rId18" action="ppaction://hlinksldjump"/>
                        </a:rPr>
                        <a:t>2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  <a:hlinkClick r:id="rId19" action="ppaction://hlinksldjump"/>
                        </a:rPr>
                        <a:t>3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  <a:hlinkClick r:id="rId20" action="ppaction://hlinksldjump"/>
                        </a:rPr>
                        <a:t>4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ru-RU" sz="8800" dirty="0" smtClean="0">
                          <a:solidFill>
                            <a:schemeClr val="bg1"/>
                          </a:solidFill>
                          <a:hlinkClick r:id="rId21" action="ppaction://hlinksldjump"/>
                        </a:rPr>
                        <a:t>5</a:t>
                      </a:r>
                      <a:endParaRPr lang="ru-RU" sz="880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800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ru-RU" sz="8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76200" cmpd="sng">
                      <a:solidFill>
                        <a:schemeClr val="bg1"/>
                      </a:solidFill>
                      <a:prstDash val="solid"/>
                    </a:lnL>
                    <a:lnR w="76200" cmpd="sng">
                      <a:solidFill>
                        <a:schemeClr val="bg1"/>
                      </a:solidFill>
                      <a:prstDash val="solid"/>
                    </a:lnR>
                    <a:lnT w="76200" cmpd="sng">
                      <a:solidFill>
                        <a:schemeClr val="bg1"/>
                      </a:solidFill>
                      <a:prstDash val="solid"/>
                    </a:lnT>
                    <a:lnB w="762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9552" y="692696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Отгадай загадку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552" y="1988840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Правила поведения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7544" y="3501008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Профессия -пожарный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552" y="4941168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Первая помощь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900" b="1" dirty="0">
                <a:solidFill>
                  <a:srgbClr val="FF0000"/>
                </a:solidFill>
              </a:rPr>
              <a:t>Отгадай загадку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9525744" cy="5285224"/>
          </a:xfrm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>
                <a:solidFill>
                  <a:srgbClr val="0000FF"/>
                </a:solidFill>
              </a:rPr>
              <a:t> </a:t>
            </a:r>
            <a:r>
              <a:rPr lang="ru-RU" sz="3600" b="1" dirty="0" smtClean="0">
                <a:solidFill>
                  <a:srgbClr val="0000FF"/>
                </a:solidFill>
              </a:rPr>
              <a:t>С </a:t>
            </a:r>
            <a:r>
              <a:rPr lang="ru-RU" sz="3600" b="1" dirty="0">
                <a:solidFill>
                  <a:srgbClr val="0000FF"/>
                </a:solidFill>
              </a:rPr>
              <a:t>огнём бороться мы </a:t>
            </a:r>
            <a:r>
              <a:rPr lang="ru-RU" sz="3600" b="1" dirty="0" smtClean="0">
                <a:solidFill>
                  <a:srgbClr val="0000FF"/>
                </a:solidFill>
              </a:rPr>
              <a:t>должны,</a:t>
            </a:r>
          </a:p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 С </a:t>
            </a:r>
            <a:r>
              <a:rPr lang="ru-RU" sz="3600" b="1" dirty="0">
                <a:solidFill>
                  <a:srgbClr val="0000FF"/>
                </a:solidFill>
              </a:rPr>
              <a:t>водою мы напарники</a:t>
            </a:r>
            <a:r>
              <a:rPr lang="ru-RU" sz="3600" b="1" dirty="0" smtClean="0">
                <a:solidFill>
                  <a:srgbClr val="0000FF"/>
                </a:solidFill>
              </a:rPr>
              <a:t>.</a:t>
            </a:r>
          </a:p>
          <a:p>
            <a:pPr lvl="0">
              <a:buNone/>
            </a:pPr>
            <a:r>
              <a:rPr lang="ru-RU" sz="3600" b="1" dirty="0">
                <a:solidFill>
                  <a:srgbClr val="0000FF"/>
                </a:solidFill>
              </a:rPr>
              <a:t> Мы очень людям всем </a:t>
            </a:r>
            <a:r>
              <a:rPr lang="ru-RU" sz="3600" b="1" dirty="0" smtClean="0">
                <a:solidFill>
                  <a:srgbClr val="0000FF"/>
                </a:solidFill>
              </a:rPr>
              <a:t>нужны,</a:t>
            </a:r>
          </a:p>
          <a:p>
            <a:pPr lvl="0">
              <a:buNone/>
            </a:pPr>
            <a:r>
              <a:rPr lang="ru-RU" sz="3600" b="1" dirty="0">
                <a:solidFill>
                  <a:srgbClr val="0000FF"/>
                </a:solidFill>
              </a:rPr>
              <a:t> </a:t>
            </a:r>
            <a:r>
              <a:rPr lang="ru-RU" sz="3600" b="1" dirty="0" smtClean="0">
                <a:solidFill>
                  <a:srgbClr val="0000FF"/>
                </a:solidFill>
              </a:rPr>
              <a:t>Ответь </a:t>
            </a:r>
            <a:r>
              <a:rPr lang="ru-RU" sz="3600" b="1" dirty="0">
                <a:solidFill>
                  <a:srgbClr val="0000FF"/>
                </a:solidFill>
              </a:rPr>
              <a:t>скорее, кто же мы?   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</a:p>
          <a:p>
            <a:pPr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  </a:t>
            </a:r>
            <a:r>
              <a:rPr lang="ru-RU" sz="3200" b="1" u="sng" dirty="0" smtClean="0">
                <a:solidFill>
                  <a:srgbClr val="FF0000"/>
                </a:solidFill>
                <a:latin typeface="+mj-lt"/>
              </a:rPr>
              <a:t>Ответ: </a:t>
            </a:r>
            <a:r>
              <a:rPr lang="ru-RU" sz="3200" b="1" dirty="0" smtClean="0">
                <a:solidFill>
                  <a:srgbClr val="FF0000"/>
                </a:solidFill>
                <a:latin typeface="+mj-lt"/>
              </a:rPr>
              <a:t>пожарные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6" descr="MPj040733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3933056"/>
            <a:ext cx="3779912" cy="2519015"/>
          </a:xfrm>
          <a:prstGeom prst="rect">
            <a:avLst/>
          </a:prstGeom>
          <a:noFill/>
        </p:spPr>
      </p:pic>
      <p:pic>
        <p:nvPicPr>
          <p:cNvPr id="5" name="Picture 9" descr="MMj02363570000[1]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5157192"/>
            <a:ext cx="792088" cy="107895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 fontScale="90000"/>
          </a:bodyPr>
          <a:lstStyle/>
          <a:p>
            <a:r>
              <a:rPr lang="ru-RU" sz="4900" b="1" dirty="0">
                <a:solidFill>
                  <a:srgbClr val="FF0000"/>
                </a:solidFill>
              </a:rPr>
              <a:t>Отгадай загадку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64536"/>
          </a:xfrm>
        </p:spPr>
        <p:txBody>
          <a:bodyPr/>
          <a:lstStyle/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Маленький конек,</a:t>
            </a:r>
            <a:endParaRPr lang="ru-RU" sz="3600" b="1" dirty="0">
              <a:solidFill>
                <a:srgbClr val="0000FF"/>
              </a:solidFill>
            </a:endParaRPr>
          </a:p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Вместо </a:t>
            </a:r>
            <a:r>
              <a:rPr lang="ru-RU" sz="3600" b="1" dirty="0">
                <a:solidFill>
                  <a:srgbClr val="0000FF"/>
                </a:solidFill>
              </a:rPr>
              <a:t>гривы – </a:t>
            </a:r>
            <a:endParaRPr lang="ru-RU" sz="3600" b="1" dirty="0" smtClean="0">
              <a:solidFill>
                <a:srgbClr val="0000FF"/>
              </a:solidFill>
            </a:endParaRPr>
          </a:p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огонек .</a:t>
            </a:r>
            <a:endParaRPr lang="ru-RU" sz="3600" b="1" dirty="0">
              <a:solidFill>
                <a:srgbClr val="0000FF"/>
              </a:solidFill>
            </a:endParaRP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3600" u="sng" dirty="0" smtClean="0"/>
              <a:t>    </a:t>
            </a:r>
            <a:r>
              <a:rPr lang="ru-RU" sz="3200" b="1" u="sng" dirty="0" smtClean="0">
                <a:solidFill>
                  <a:srgbClr val="FF0000"/>
                </a:solidFill>
                <a:latin typeface="+mj-lt"/>
              </a:rPr>
              <a:t>Ответ</a:t>
            </a:r>
            <a:r>
              <a:rPr lang="ru-RU" sz="3200" b="1" u="sng" dirty="0">
                <a:solidFill>
                  <a:srgbClr val="FF0000"/>
                </a:solidFill>
                <a:latin typeface="+mj-lt"/>
              </a:rPr>
              <a:t>: </a:t>
            </a:r>
            <a:r>
              <a:rPr lang="ru-RU" sz="3200" b="1" dirty="0">
                <a:solidFill>
                  <a:srgbClr val="FF0000"/>
                </a:solidFill>
                <a:latin typeface="+mj-lt"/>
              </a:rPr>
              <a:t>спичка</a:t>
            </a:r>
          </a:p>
        </p:txBody>
      </p:sp>
      <p:pic>
        <p:nvPicPr>
          <p:cNvPr id="4" name="Picture 9" descr="MMj02363570000[1]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5517232"/>
            <a:ext cx="792088" cy="1078952"/>
          </a:xfrm>
          <a:prstGeom prst="rect">
            <a:avLst/>
          </a:prstGeom>
          <a:noFill/>
        </p:spPr>
      </p:pic>
      <p:pic>
        <p:nvPicPr>
          <p:cNvPr id="5" name="Picture 15" descr="MPj0385347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1196752"/>
            <a:ext cx="3600400" cy="5041592"/>
          </a:xfrm>
          <a:prstGeom prst="snip1Rect">
            <a:avLst/>
          </a:prstGeom>
          <a:noFill/>
          <a:ln w="38100">
            <a:solidFill>
              <a:srgbClr val="0000FF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b="1" dirty="0">
                <a:solidFill>
                  <a:srgbClr val="FF0000"/>
                </a:solidFill>
              </a:rPr>
              <a:t>Отгадай загадку</a:t>
            </a:r>
            <a:r>
              <a:rPr lang="ru-RU" sz="4400" dirty="0">
                <a:solidFill>
                  <a:srgbClr val="FF0000"/>
                </a:solidFill>
              </a:rPr>
              <a:t/>
            </a:r>
            <a:br>
              <a:rPr lang="ru-RU" sz="4400" dirty="0">
                <a:solidFill>
                  <a:srgbClr val="FF0000"/>
                </a:solidFill>
              </a:rPr>
            </a:b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sz="3600" b="1" dirty="0">
                <a:solidFill>
                  <a:srgbClr val="0000FF"/>
                </a:solidFill>
              </a:rPr>
              <a:t>Шипит и злится,</a:t>
            </a:r>
          </a:p>
          <a:p>
            <a:pPr>
              <a:buNone/>
            </a:pPr>
            <a:r>
              <a:rPr lang="ru-RU" sz="3600" b="1" dirty="0">
                <a:solidFill>
                  <a:srgbClr val="0000FF"/>
                </a:solidFill>
              </a:rPr>
              <a:t>Воды </a:t>
            </a:r>
            <a:r>
              <a:rPr lang="ru-RU" sz="3600" b="1" dirty="0" smtClean="0">
                <a:solidFill>
                  <a:srgbClr val="0000FF"/>
                </a:solidFill>
              </a:rPr>
              <a:t>боится.</a:t>
            </a:r>
            <a:endParaRPr lang="ru-RU" sz="3600" b="1" dirty="0">
              <a:solidFill>
                <a:srgbClr val="0000FF"/>
              </a:solidFill>
            </a:endParaRPr>
          </a:p>
          <a:p>
            <a:pPr>
              <a:buNone/>
            </a:pPr>
            <a:r>
              <a:rPr lang="ru-RU" sz="3600" b="1" dirty="0">
                <a:solidFill>
                  <a:srgbClr val="0000FF"/>
                </a:solidFill>
              </a:rPr>
              <a:t>С </a:t>
            </a:r>
            <a:r>
              <a:rPr lang="ru-RU" sz="3600" b="1" dirty="0" smtClean="0">
                <a:solidFill>
                  <a:srgbClr val="0000FF"/>
                </a:solidFill>
              </a:rPr>
              <a:t>языком, </a:t>
            </a:r>
            <a:r>
              <a:rPr lang="ru-RU" sz="3600" b="1" dirty="0">
                <a:solidFill>
                  <a:srgbClr val="0000FF"/>
                </a:solidFill>
              </a:rPr>
              <a:t>а</a:t>
            </a:r>
            <a:r>
              <a:rPr lang="ru-RU" sz="3600" b="1" dirty="0" smtClean="0">
                <a:solidFill>
                  <a:srgbClr val="0000FF"/>
                </a:solidFill>
              </a:rPr>
              <a:t> </a:t>
            </a:r>
            <a:r>
              <a:rPr lang="ru-RU" sz="3600" b="1" dirty="0">
                <a:solidFill>
                  <a:srgbClr val="0000FF"/>
                </a:solidFill>
              </a:rPr>
              <a:t>не лает,</a:t>
            </a:r>
          </a:p>
          <a:p>
            <a:pPr>
              <a:buNone/>
            </a:pPr>
            <a:r>
              <a:rPr lang="ru-RU" sz="3600" b="1" dirty="0">
                <a:solidFill>
                  <a:srgbClr val="0000FF"/>
                </a:solidFill>
              </a:rPr>
              <a:t>Без зубов, а </a:t>
            </a:r>
            <a:r>
              <a:rPr lang="ru-RU" sz="3600" b="1" dirty="0" smtClean="0">
                <a:solidFill>
                  <a:srgbClr val="0000FF"/>
                </a:solidFill>
              </a:rPr>
              <a:t>кусается</a:t>
            </a:r>
          </a:p>
          <a:p>
            <a:endParaRPr lang="ru-RU" dirty="0"/>
          </a:p>
          <a:p>
            <a:pPr>
              <a:buNone/>
            </a:pPr>
            <a:r>
              <a:rPr lang="ru-RU" dirty="0"/>
              <a:t> </a:t>
            </a:r>
            <a:endParaRPr lang="ru-RU" dirty="0" smtClean="0"/>
          </a:p>
          <a:p>
            <a:pPr>
              <a:buNone/>
            </a:pPr>
            <a:r>
              <a:rPr lang="ru-RU" sz="3200" b="1" u="sng" dirty="0" smtClean="0">
                <a:solidFill>
                  <a:srgbClr val="FF0000"/>
                </a:solidFill>
                <a:latin typeface="+mj-lt"/>
              </a:rPr>
              <a:t>Ответ</a:t>
            </a:r>
            <a:r>
              <a:rPr lang="ru-RU" sz="3200" b="1" u="sng" dirty="0">
                <a:solidFill>
                  <a:srgbClr val="FF0000"/>
                </a:solidFill>
                <a:latin typeface="+mj-lt"/>
              </a:rPr>
              <a:t>:  </a:t>
            </a:r>
            <a:r>
              <a:rPr lang="ru-RU" sz="3200" b="1" dirty="0">
                <a:solidFill>
                  <a:srgbClr val="FF0000"/>
                </a:solidFill>
                <a:latin typeface="+mj-lt"/>
              </a:rPr>
              <a:t>огонь.</a:t>
            </a:r>
          </a:p>
        </p:txBody>
      </p:sp>
      <p:pic>
        <p:nvPicPr>
          <p:cNvPr id="4" name="Picture 9" descr="MMj02363570000[1]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2996952"/>
            <a:ext cx="1728192" cy="235407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900" b="1" dirty="0">
                <a:solidFill>
                  <a:srgbClr val="FF0000"/>
                </a:solidFill>
              </a:rPr>
              <a:t>Отгадай загадку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b="1" dirty="0">
                <a:solidFill>
                  <a:srgbClr val="0000FF"/>
                </a:solidFill>
              </a:rPr>
              <a:t>Без рук, без </a:t>
            </a:r>
            <a:r>
              <a:rPr lang="ru-RU" sz="3600" b="1" dirty="0" smtClean="0">
                <a:solidFill>
                  <a:srgbClr val="0000FF"/>
                </a:solidFill>
              </a:rPr>
              <a:t>ног по </a:t>
            </a:r>
            <a:r>
              <a:rPr lang="ru-RU" sz="3600" b="1" dirty="0">
                <a:solidFill>
                  <a:srgbClr val="0000FF"/>
                </a:solidFill>
              </a:rPr>
              <a:t>небу </a:t>
            </a:r>
            <a:r>
              <a:rPr lang="ru-RU" sz="3600" b="1" dirty="0" smtClean="0">
                <a:solidFill>
                  <a:srgbClr val="0000FF"/>
                </a:solidFill>
              </a:rPr>
              <a:t>ползёт</a:t>
            </a:r>
          </a:p>
          <a:p>
            <a:pPr>
              <a:buNone/>
            </a:pPr>
            <a:endParaRPr lang="ru-RU" sz="44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3200" b="1" u="sng" dirty="0" smtClean="0">
                <a:solidFill>
                  <a:srgbClr val="FF0000"/>
                </a:solidFill>
                <a:latin typeface="+mj-lt"/>
              </a:rPr>
              <a:t>Ответ</a:t>
            </a:r>
            <a:r>
              <a:rPr lang="ru-RU" sz="3200" b="1" u="sng" dirty="0">
                <a:solidFill>
                  <a:srgbClr val="FF0000"/>
                </a:solidFill>
                <a:latin typeface="+mj-lt"/>
              </a:rPr>
              <a:t>:</a:t>
            </a:r>
            <a:r>
              <a:rPr lang="ru-RU" sz="3200" b="1" dirty="0">
                <a:solidFill>
                  <a:srgbClr val="FF0000"/>
                </a:solidFill>
                <a:latin typeface="+mj-lt"/>
              </a:rPr>
              <a:t>  дым</a:t>
            </a:r>
          </a:p>
          <a:p>
            <a:endParaRPr lang="ru-RU" dirty="0"/>
          </a:p>
        </p:txBody>
      </p:sp>
      <p:pic>
        <p:nvPicPr>
          <p:cNvPr id="4" name="Picture 9" descr="MMj02363570000[1]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4077072"/>
            <a:ext cx="1152128" cy="1569385"/>
          </a:xfrm>
          <a:prstGeom prst="rect">
            <a:avLst/>
          </a:prstGeom>
          <a:noFill/>
        </p:spPr>
      </p:pic>
      <p:pic>
        <p:nvPicPr>
          <p:cNvPr id="5" name="Picture 4" descr="MPj0401918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2780928"/>
            <a:ext cx="5181600" cy="3451225"/>
          </a:xfrm>
          <a:prstGeom prst="snip1Rect">
            <a:avLst/>
          </a:prstGeom>
          <a:noFill/>
          <a:ln w="38100">
            <a:solidFill>
              <a:srgbClr val="0000FF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900" b="1" dirty="0" smtClean="0">
                <a:solidFill>
                  <a:srgbClr val="FF0000"/>
                </a:solidFill>
              </a:rPr>
              <a:t>Отгадай загадку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00640"/>
          </a:xfrm>
          <a:noFill/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3600" b="1" dirty="0">
                <a:solidFill>
                  <a:srgbClr val="0000FF"/>
                </a:solidFill>
              </a:rPr>
              <a:t>Чёрный дым валит в окно-</a:t>
            </a:r>
          </a:p>
          <a:p>
            <a:pPr>
              <a:buNone/>
            </a:pPr>
            <a:r>
              <a:rPr lang="ru-RU" sz="3600" b="1" dirty="0">
                <a:solidFill>
                  <a:srgbClr val="0000FF"/>
                </a:solidFill>
              </a:rPr>
              <a:t>Очень страшное оно.</a:t>
            </a:r>
          </a:p>
          <a:p>
            <a:pPr>
              <a:buNone/>
            </a:pPr>
            <a:r>
              <a:rPr lang="ru-RU" sz="3600" b="1" dirty="0">
                <a:solidFill>
                  <a:srgbClr val="0000FF"/>
                </a:solidFill>
              </a:rPr>
              <a:t>От неправильного действия.</a:t>
            </a:r>
          </a:p>
          <a:p>
            <a:pPr>
              <a:buNone/>
            </a:pPr>
            <a:r>
              <a:rPr lang="ru-RU" sz="3600" b="1" dirty="0">
                <a:solidFill>
                  <a:srgbClr val="0000FF"/>
                </a:solidFill>
              </a:rPr>
              <a:t>Случается это бедствие. </a:t>
            </a:r>
            <a:endParaRPr lang="ru-RU" sz="3600" b="1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</a:rPr>
              <a:t> </a:t>
            </a:r>
          </a:p>
          <a:p>
            <a:pPr>
              <a:buNone/>
            </a:pPr>
            <a:r>
              <a:rPr lang="ru-RU" sz="3200" b="1" u="sng" dirty="0" smtClean="0">
                <a:solidFill>
                  <a:srgbClr val="FF0000"/>
                </a:solidFill>
                <a:latin typeface="+mj-lt"/>
              </a:rPr>
              <a:t>Ответ</a:t>
            </a:r>
            <a:r>
              <a:rPr lang="ru-RU" sz="3200" b="1" u="sng" dirty="0">
                <a:solidFill>
                  <a:srgbClr val="FF0000"/>
                </a:solidFill>
                <a:latin typeface="+mj-lt"/>
              </a:rPr>
              <a:t>:</a:t>
            </a:r>
            <a:r>
              <a:rPr lang="ru-RU" sz="3200" b="1" dirty="0">
                <a:solidFill>
                  <a:srgbClr val="FF0000"/>
                </a:solidFill>
                <a:latin typeface="+mj-lt"/>
              </a:rPr>
              <a:t>  пожар</a:t>
            </a:r>
          </a:p>
          <a:p>
            <a:endParaRPr lang="ru-RU" dirty="0"/>
          </a:p>
        </p:txBody>
      </p:sp>
      <p:pic>
        <p:nvPicPr>
          <p:cNvPr id="4" name="Picture 7" descr="MPj0400391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3573016"/>
            <a:ext cx="4541805" cy="3027040"/>
          </a:xfrm>
          <a:prstGeom prst="snip1Rect">
            <a:avLst/>
          </a:prstGeom>
          <a:noFill/>
          <a:ln w="38100">
            <a:solidFill>
              <a:srgbClr val="0000FF"/>
            </a:solidFill>
          </a:ln>
        </p:spPr>
      </p:pic>
      <p:pic>
        <p:nvPicPr>
          <p:cNvPr id="5" name="Picture 9" descr="MMj02363570000[1]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4581128"/>
            <a:ext cx="1152128" cy="156938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52128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Правила поведения </a:t>
            </a:r>
            <a:br>
              <a:rPr lang="ru-RU" sz="4400" dirty="0" smtClean="0">
                <a:solidFill>
                  <a:srgbClr val="FF0000"/>
                </a:solidFill>
              </a:rPr>
            </a:br>
            <a:r>
              <a:rPr lang="ru-RU" sz="4400" dirty="0" smtClean="0">
                <a:solidFill>
                  <a:srgbClr val="FF0000"/>
                </a:solidFill>
              </a:rPr>
              <a:t>при пожаре</a:t>
            </a:r>
            <a:br>
              <a:rPr lang="ru-RU" sz="4400" dirty="0" smtClean="0">
                <a:solidFill>
                  <a:srgbClr val="FF0000"/>
                </a:solidFill>
              </a:rPr>
            </a:b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104496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    По какому номеру телефона вызывается пожарная служба? 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+mj-lt"/>
              </a:rPr>
              <a:t>    </a:t>
            </a:r>
            <a:r>
              <a:rPr lang="ru-RU" sz="3600" b="1" u="sng" dirty="0" smtClean="0">
                <a:solidFill>
                  <a:srgbClr val="FF0000"/>
                </a:solidFill>
                <a:latin typeface="+mj-lt"/>
              </a:rPr>
              <a:t>Ответ:</a:t>
            </a:r>
            <a:r>
              <a:rPr lang="ru-RU" sz="3600" b="1" dirty="0" smtClean="0">
                <a:solidFill>
                  <a:srgbClr val="FF0000"/>
                </a:solidFill>
                <a:latin typeface="+mj-lt"/>
              </a:rPr>
              <a:t>  01</a:t>
            </a:r>
          </a:p>
        </p:txBody>
      </p:sp>
      <p:pic>
        <p:nvPicPr>
          <p:cNvPr id="5" name="Picture 9" descr="MMj02363570000[1]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4797152"/>
            <a:ext cx="1152128" cy="1569385"/>
          </a:xfrm>
          <a:prstGeom prst="rect">
            <a:avLst/>
          </a:prstGeom>
          <a:noFill/>
        </p:spPr>
      </p:pic>
      <p:pic>
        <p:nvPicPr>
          <p:cNvPr id="6" name="Picture 6" descr="answer_machine_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3428999"/>
            <a:ext cx="3528392" cy="325440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532</TotalTime>
  <Words>622</Words>
  <Application>Microsoft Office PowerPoint</Application>
  <PresentationFormat>Экран (4:3)</PresentationFormat>
  <Paragraphs>167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Апекс</vt:lpstr>
      <vt:lpstr>Слайд 1</vt:lpstr>
      <vt:lpstr>Правила игры</vt:lpstr>
      <vt:lpstr>Слайд 3</vt:lpstr>
      <vt:lpstr>Отгадай загадку </vt:lpstr>
      <vt:lpstr>Отгадай загадку </vt:lpstr>
      <vt:lpstr>Отгадай загадку </vt:lpstr>
      <vt:lpstr>Отгадай загадку </vt:lpstr>
      <vt:lpstr>Отгадай загадку </vt:lpstr>
      <vt:lpstr>Правила поведения  при пожаре </vt:lpstr>
      <vt:lpstr>Правила поведения  при пожаре </vt:lpstr>
      <vt:lpstr>Правила поведения при пожаре </vt:lpstr>
      <vt:lpstr>Правила поведения при пожаре </vt:lpstr>
      <vt:lpstr>Правила поведения  при пожаре</vt:lpstr>
      <vt:lpstr>Профессия – пожарный </vt:lpstr>
      <vt:lpstr>Профессия – пожарный </vt:lpstr>
      <vt:lpstr>  Профессия – пожарный </vt:lpstr>
      <vt:lpstr>Профессия – пожарный </vt:lpstr>
      <vt:lpstr>Профессия – пожарный </vt:lpstr>
      <vt:lpstr>Первая помощь  пострадавшим  при пожаре  </vt:lpstr>
      <vt:lpstr>Первая помощь  пострадавшим  при пожаре  </vt:lpstr>
      <vt:lpstr>Первая помощь  пострадавшим  при пожаре  </vt:lpstr>
      <vt:lpstr>Первая помощь  пострадавшим  при пожаре</vt:lpstr>
      <vt:lpstr>Первая помощь  пострадавшим  при пожаре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школа</dc:creator>
  <cp:lastModifiedBy>Admin</cp:lastModifiedBy>
  <cp:revision>58</cp:revision>
  <dcterms:created xsi:type="dcterms:W3CDTF">2015-03-18T06:48:56Z</dcterms:created>
  <dcterms:modified xsi:type="dcterms:W3CDTF">2015-03-19T13:51:00Z</dcterms:modified>
</cp:coreProperties>
</file>